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4" r:id="rId3"/>
    <p:sldId id="265" r:id="rId4"/>
    <p:sldId id="266" r:id="rId5"/>
    <p:sldId id="267" r:id="rId6"/>
    <p:sldId id="260" r:id="rId7"/>
    <p:sldId id="261" r:id="rId8"/>
    <p:sldId id="262" r:id="rId9"/>
    <p:sldId id="263"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E12BB-2C64-4330-8923-D318691210E3}"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03FD4-FDB9-4CE6-B48D-5046FDDD14F3}" type="slidenum">
              <a:rPr lang="en-US" smtClean="0"/>
              <a:t>‹#›</a:t>
            </a:fld>
            <a:endParaRPr lang="en-US"/>
          </a:p>
        </p:txBody>
      </p:sp>
    </p:spTree>
    <p:extLst>
      <p:ext uri="{BB962C8B-B14F-4D97-AF65-F5344CB8AC3E}">
        <p14:creationId xmlns:p14="http://schemas.microsoft.com/office/powerpoint/2010/main" val="80126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4557-2157-D6F5-93E1-08D64B9F6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2ECBDA-1C81-7BD9-A479-5AB16D64B0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946DD-5DED-6930-98C7-A618C4F4B5FF}"/>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5" name="Footer Placeholder 4">
            <a:extLst>
              <a:ext uri="{FF2B5EF4-FFF2-40B4-BE49-F238E27FC236}">
                <a16:creationId xmlns:a16="http://schemas.microsoft.com/office/drawing/2014/main" id="{0DA0BBA7-D908-C13F-8866-3DC0F1459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4697D-58B1-D645-5376-4E5EC26452F4}"/>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106516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7E21-675A-1571-5983-95A7D2668B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F5ACF-D596-7D4F-6811-8420B45326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95C66-0D8B-FA5D-9773-FD336992338D}"/>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5" name="Footer Placeholder 4">
            <a:extLst>
              <a:ext uri="{FF2B5EF4-FFF2-40B4-BE49-F238E27FC236}">
                <a16:creationId xmlns:a16="http://schemas.microsoft.com/office/drawing/2014/main" id="{B108C92A-BFA4-B5E6-C32F-16B070F7C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50B3F-5606-5532-E4DA-346AA8DF649D}"/>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14628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BF7F1-2738-956F-B4EC-9E2EB82F28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8484D-7E33-345F-3A21-6F1F2C1D52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D5F27-C50C-19F0-78FC-D46D75B37B9F}"/>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5" name="Footer Placeholder 4">
            <a:extLst>
              <a:ext uri="{FF2B5EF4-FFF2-40B4-BE49-F238E27FC236}">
                <a16:creationId xmlns:a16="http://schemas.microsoft.com/office/drawing/2014/main" id="{E783DDF9-523F-257C-2301-5A166BDAF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E5C1F-F3A1-CC4A-57E4-227548FCC219}"/>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197805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A152-7128-FA8C-5361-10DEB2830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B4A24-6F70-AEAB-B376-54609D4AF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44C9A-1659-CAA9-98C0-5054454703B2}"/>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5" name="Footer Placeholder 4">
            <a:extLst>
              <a:ext uri="{FF2B5EF4-FFF2-40B4-BE49-F238E27FC236}">
                <a16:creationId xmlns:a16="http://schemas.microsoft.com/office/drawing/2014/main" id="{C8FEE085-35C9-BC9C-BCE2-A01225726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CBE83-20BA-A242-8713-D6DC151CFC49}"/>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16049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1368-0301-20D0-FBFC-B0F0C745E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19CEC-CDA8-078C-9EEF-6C6C5AD4C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8702C-BCBC-709D-A6BE-842F166256CE}"/>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5" name="Footer Placeholder 4">
            <a:extLst>
              <a:ext uri="{FF2B5EF4-FFF2-40B4-BE49-F238E27FC236}">
                <a16:creationId xmlns:a16="http://schemas.microsoft.com/office/drawing/2014/main" id="{39413FB0-D4B6-2E98-14E3-7D69B7F2E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0F321-0730-D889-154A-8DD96B7B2962}"/>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309132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67DE-B10F-FC8E-BB0D-2AA1932999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C5186-2925-CEB8-A8BC-949FD1650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56D48-8902-7F43-D4BB-A55A1ABEE4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5E6E87-90DD-2629-A092-45EABD892690}"/>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6" name="Footer Placeholder 5">
            <a:extLst>
              <a:ext uri="{FF2B5EF4-FFF2-40B4-BE49-F238E27FC236}">
                <a16:creationId xmlns:a16="http://schemas.microsoft.com/office/drawing/2014/main" id="{DCE97AA9-5498-FF5C-6C08-4B5B80822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A2B56-DB34-A1EA-C214-83EB49A7262D}"/>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308273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920F-1857-1497-9E37-77A91BEF8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0A5B4-97F2-4EA7-FF55-C8A924FD5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1F104-F380-1C81-A4BB-0A6537E71C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D4558-7948-09F7-DE3C-2523F2CE8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0ADB5-A5DD-B35E-4FD6-161E54874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87794-4397-C2DA-08DC-BA0B271781DD}"/>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8" name="Footer Placeholder 7">
            <a:extLst>
              <a:ext uri="{FF2B5EF4-FFF2-40B4-BE49-F238E27FC236}">
                <a16:creationId xmlns:a16="http://schemas.microsoft.com/office/drawing/2014/main" id="{403A781A-E44E-FF81-D78F-378447C03F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500F0E-97C4-0FBF-F2C8-244DF85B43F1}"/>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416382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0985-7B9F-4FD6-BC85-2B9EB36BC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E32E80-E588-F0CA-92BB-535B39B37495}"/>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4" name="Footer Placeholder 3">
            <a:extLst>
              <a:ext uri="{FF2B5EF4-FFF2-40B4-BE49-F238E27FC236}">
                <a16:creationId xmlns:a16="http://schemas.microsoft.com/office/drawing/2014/main" id="{7D066A5C-F3FD-13C3-DD99-2841F8526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8D246-5F3B-B681-3614-FCC243E05E16}"/>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287695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1B0F1-5512-18B3-64EE-B8C081B0221C}"/>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3" name="Footer Placeholder 2">
            <a:extLst>
              <a:ext uri="{FF2B5EF4-FFF2-40B4-BE49-F238E27FC236}">
                <a16:creationId xmlns:a16="http://schemas.microsoft.com/office/drawing/2014/main" id="{4EB5B3AF-2115-433C-2244-BC9CC86722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1490A-3FC9-F715-EDE3-F77C8CA88E06}"/>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404769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BA64-BBB0-9FF8-B832-BF31C6ED9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5C397-F4E1-82BF-DC59-CDB32D76C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1B1BF-40E0-EFA0-CC76-1B9C9BB14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EC5CB-2B9B-433E-12EE-F92920CD852B}"/>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6" name="Footer Placeholder 5">
            <a:extLst>
              <a:ext uri="{FF2B5EF4-FFF2-40B4-BE49-F238E27FC236}">
                <a16:creationId xmlns:a16="http://schemas.microsoft.com/office/drawing/2014/main" id="{AC7F5973-FCC1-2FB5-00EC-E00B16BFC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921A4-9DE0-8608-5024-14FD6A94C453}"/>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294094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0E2D-90FA-163F-936A-5DB54D0AA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E8B925-62E5-1578-3C30-1CDCF5697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E9AA7C-C023-E395-BCBC-8CCE9CBBE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CC1D3-4DC8-B7DB-3CD3-AAFFBDF7DBB4}"/>
              </a:ext>
            </a:extLst>
          </p:cNvPr>
          <p:cNvSpPr>
            <a:spLocks noGrp="1"/>
          </p:cNvSpPr>
          <p:nvPr>
            <p:ph type="dt" sz="half" idx="10"/>
          </p:nvPr>
        </p:nvSpPr>
        <p:spPr/>
        <p:txBody>
          <a:bodyPr/>
          <a:lstStyle/>
          <a:p>
            <a:fld id="{7B811B0C-8B43-4A0D-AFD8-FFBB0D1BC6D1}" type="datetimeFigureOut">
              <a:rPr lang="en-US" smtClean="0"/>
              <a:t>7/13/2022</a:t>
            </a:fld>
            <a:endParaRPr lang="en-US"/>
          </a:p>
        </p:txBody>
      </p:sp>
      <p:sp>
        <p:nvSpPr>
          <p:cNvPr id="6" name="Footer Placeholder 5">
            <a:extLst>
              <a:ext uri="{FF2B5EF4-FFF2-40B4-BE49-F238E27FC236}">
                <a16:creationId xmlns:a16="http://schemas.microsoft.com/office/drawing/2014/main" id="{41939FD8-5CFB-D5B7-7F02-533F32B1C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18162-F9B8-8A2E-0C91-AC5F39302CA5}"/>
              </a:ext>
            </a:extLst>
          </p:cNvPr>
          <p:cNvSpPr>
            <a:spLocks noGrp="1"/>
          </p:cNvSpPr>
          <p:nvPr>
            <p:ph type="sldNum" sz="quarter" idx="12"/>
          </p:nvPr>
        </p:nvSpPr>
        <p:spPr/>
        <p:txBody>
          <a:bodyPr/>
          <a:lstStyle/>
          <a:p>
            <a:fld id="{ACF65647-12A2-48D6-880B-635C31CA724C}" type="slidenum">
              <a:rPr lang="en-US" smtClean="0"/>
              <a:t>‹#›</a:t>
            </a:fld>
            <a:endParaRPr lang="en-US"/>
          </a:p>
        </p:txBody>
      </p:sp>
    </p:spTree>
    <p:extLst>
      <p:ext uri="{BB962C8B-B14F-4D97-AF65-F5344CB8AC3E}">
        <p14:creationId xmlns:p14="http://schemas.microsoft.com/office/powerpoint/2010/main" val="199175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0969F-0F5D-7B69-1C3F-A9B494617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687603-1CF2-F762-FE14-9632F8A05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851EF-ED81-C478-FC5D-D9BD98241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11B0C-8B43-4A0D-AFD8-FFBB0D1BC6D1}" type="datetimeFigureOut">
              <a:rPr lang="en-US" smtClean="0"/>
              <a:t>7/13/2022</a:t>
            </a:fld>
            <a:endParaRPr lang="en-US"/>
          </a:p>
        </p:txBody>
      </p:sp>
      <p:sp>
        <p:nvSpPr>
          <p:cNvPr id="5" name="Footer Placeholder 4">
            <a:extLst>
              <a:ext uri="{FF2B5EF4-FFF2-40B4-BE49-F238E27FC236}">
                <a16:creationId xmlns:a16="http://schemas.microsoft.com/office/drawing/2014/main" id="{2151B5BE-7253-21F6-7818-3211DF032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FCB97-A0AB-35B3-FAD1-990C9E8AC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65647-12A2-48D6-880B-635C31CA724C}" type="slidenum">
              <a:rPr lang="en-US" smtClean="0"/>
              <a:t>‹#›</a:t>
            </a:fld>
            <a:endParaRPr lang="en-US"/>
          </a:p>
        </p:txBody>
      </p:sp>
    </p:spTree>
    <p:extLst>
      <p:ext uri="{BB962C8B-B14F-4D97-AF65-F5344CB8AC3E}">
        <p14:creationId xmlns:p14="http://schemas.microsoft.com/office/powerpoint/2010/main" val="2348678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693610-61A8-76F2-F16B-CC339662E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5" y="0"/>
            <a:ext cx="12184109" cy="6858000"/>
          </a:xfrm>
          <a:prstGeom prst="rect">
            <a:avLst/>
          </a:prstGeom>
        </p:spPr>
      </p:pic>
    </p:spTree>
    <p:extLst>
      <p:ext uri="{BB962C8B-B14F-4D97-AF65-F5344CB8AC3E}">
        <p14:creationId xmlns:p14="http://schemas.microsoft.com/office/powerpoint/2010/main" val="322535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B407FD-3777-2B9F-B7D2-8046543AB8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6" y="0"/>
            <a:ext cx="12185807" cy="6858000"/>
          </a:xfrm>
          <a:prstGeom prst="rect">
            <a:avLst/>
          </a:prstGeom>
        </p:spPr>
      </p:pic>
      <p:sp>
        <p:nvSpPr>
          <p:cNvPr id="6" name="TextBox 5">
            <a:extLst>
              <a:ext uri="{FF2B5EF4-FFF2-40B4-BE49-F238E27FC236}">
                <a16:creationId xmlns:a16="http://schemas.microsoft.com/office/drawing/2014/main" id="{0F3E1069-ED3E-39F3-37A5-D12AC6F47762}"/>
              </a:ext>
            </a:extLst>
          </p:cNvPr>
          <p:cNvSpPr txBox="1"/>
          <p:nvPr/>
        </p:nvSpPr>
        <p:spPr>
          <a:xfrm>
            <a:off x="763478" y="1473691"/>
            <a:ext cx="9978503" cy="3325269"/>
          </a:xfrm>
          <a:prstGeom prst="rect">
            <a:avLst/>
          </a:prstGeom>
          <a:noFill/>
        </p:spPr>
        <p:txBody>
          <a:bodyPr wrap="square" rtlCol="0">
            <a:spAutoFit/>
          </a:bodyPr>
          <a:lstStyle/>
          <a:p>
            <a:pPr marL="342900" indent="-342900">
              <a:lnSpc>
                <a:spcPts val="3800"/>
              </a:lnSpc>
              <a:buFont typeface="Arial" panose="020B0604020202020204" pitchFamily="34" charset="0"/>
              <a:buChar char="•"/>
            </a:pPr>
            <a:r>
              <a:rPr lang="en-US" sz="2200" b="1" dirty="0">
                <a:solidFill>
                  <a:schemeClr val="bg1"/>
                </a:solidFill>
                <a:latin typeface="Nexa Bold" panose="02000000000000000000" pitchFamily="50" charset="0"/>
              </a:rPr>
              <a:t>CIMR® meets and exceeds EPA (Environmental Protection Agency), OSHA (Occupational Safety and Health Administration), CDC          (Center for Decease Control) and the WHO (World Health Organization) Regulations in Air and Surface Disinfection standards.</a:t>
            </a:r>
          </a:p>
          <a:p>
            <a:pPr marL="342900" indent="-342900">
              <a:lnSpc>
                <a:spcPts val="3400"/>
              </a:lnSpc>
              <a:buFont typeface="Arial" panose="020B0604020202020204" pitchFamily="34" charset="0"/>
              <a:buChar char="•"/>
            </a:pPr>
            <a:r>
              <a:rPr lang="en-US" sz="2200" b="1" dirty="0">
                <a:solidFill>
                  <a:schemeClr val="bg1"/>
                </a:solidFill>
                <a:latin typeface="Nexa Bold" panose="02000000000000000000" pitchFamily="50" charset="0"/>
              </a:rPr>
              <a:t>CIMR® technology and equipment has achieved various national and international certifications, registrations, compliance seals,                       and stamps of approval.</a:t>
            </a:r>
          </a:p>
        </p:txBody>
      </p:sp>
    </p:spTree>
    <p:extLst>
      <p:ext uri="{BB962C8B-B14F-4D97-AF65-F5344CB8AC3E}">
        <p14:creationId xmlns:p14="http://schemas.microsoft.com/office/powerpoint/2010/main" val="118334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DEA605-A310-9BB0-0DB5-51A230B005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89" y="0"/>
            <a:ext cx="12161621" cy="6858000"/>
          </a:xfrm>
          <a:prstGeom prst="rect">
            <a:avLst/>
          </a:prstGeom>
        </p:spPr>
      </p:pic>
      <p:sp>
        <p:nvSpPr>
          <p:cNvPr id="7" name="TextBox 6">
            <a:extLst>
              <a:ext uri="{FF2B5EF4-FFF2-40B4-BE49-F238E27FC236}">
                <a16:creationId xmlns:a16="http://schemas.microsoft.com/office/drawing/2014/main" id="{1A77F3A7-2435-6FB4-E35D-F670CEFE9B94}"/>
              </a:ext>
            </a:extLst>
          </p:cNvPr>
          <p:cNvSpPr txBox="1"/>
          <p:nvPr/>
        </p:nvSpPr>
        <p:spPr>
          <a:xfrm>
            <a:off x="763478" y="1473691"/>
            <a:ext cx="10759738" cy="4588436"/>
          </a:xfrm>
          <a:prstGeom prst="rect">
            <a:avLst/>
          </a:prstGeom>
          <a:noFill/>
        </p:spPr>
        <p:txBody>
          <a:bodyPr wrap="square" rtlCol="0">
            <a:spAutoFit/>
          </a:bodyPr>
          <a:lstStyle/>
          <a:p>
            <a:pPr marL="285750" indent="-285750">
              <a:lnSpc>
                <a:spcPts val="3200"/>
              </a:lnSpc>
              <a:buFont typeface="Arial" panose="020B0604020202020204" pitchFamily="34" charset="0"/>
              <a:buChar char="•"/>
            </a:pPr>
            <a:r>
              <a:rPr lang="en-US" sz="2200" b="1" dirty="0">
                <a:solidFill>
                  <a:schemeClr val="bg1"/>
                </a:solidFill>
                <a:latin typeface="Nexa Bold" panose="02000000000000000000" pitchFamily="50" charset="0"/>
              </a:rPr>
              <a:t>The United States Military, US Army Corps of Engineers, FEMA                  (Federal Emergency Management Agency),  </a:t>
            </a:r>
          </a:p>
          <a:p>
            <a:pPr marL="285750" indent="-285750">
              <a:lnSpc>
                <a:spcPts val="3200"/>
              </a:lnSpc>
              <a:buFont typeface="Arial" panose="020B0604020202020204" pitchFamily="34" charset="0"/>
              <a:buChar char="•"/>
            </a:pPr>
            <a:r>
              <a:rPr lang="en-US" sz="2200" b="1" dirty="0">
                <a:solidFill>
                  <a:schemeClr val="bg1"/>
                </a:solidFill>
                <a:latin typeface="Nexa Bold" panose="02000000000000000000" pitchFamily="50" charset="0"/>
              </a:rPr>
              <a:t>State and County facilities, United State Department of Homeland Security,  and National Historical Society.</a:t>
            </a:r>
          </a:p>
          <a:p>
            <a:pPr marL="285750" indent="-285750">
              <a:lnSpc>
                <a:spcPts val="3200"/>
              </a:lnSpc>
              <a:buFont typeface="Arial" panose="020B0604020202020204" pitchFamily="34" charset="0"/>
              <a:buChar char="•"/>
            </a:pPr>
            <a:r>
              <a:rPr lang="en-US" sz="2200" b="1" dirty="0">
                <a:solidFill>
                  <a:schemeClr val="bg1"/>
                </a:solidFill>
                <a:latin typeface="Nexa Bold" panose="02000000000000000000" pitchFamily="50" charset="0"/>
              </a:rPr>
              <a:t>Universities, schools and colleges such as Lamar University,  Beaumont, Texas,  Texas Educational Systems and Houston Baptist University.</a:t>
            </a:r>
          </a:p>
          <a:p>
            <a:pPr marL="285750" indent="-285750">
              <a:lnSpc>
                <a:spcPts val="3200"/>
              </a:lnSpc>
              <a:buFont typeface="Arial" panose="020B0604020202020204" pitchFamily="34" charset="0"/>
              <a:buChar char="•"/>
            </a:pPr>
            <a:r>
              <a:rPr lang="en-US" sz="2200" b="1" dirty="0">
                <a:solidFill>
                  <a:schemeClr val="bg1"/>
                </a:solidFill>
                <a:latin typeface="Nexa Bold" panose="02000000000000000000" pitchFamily="50" charset="0"/>
              </a:rPr>
              <a:t>Hospitals, clinics, doctor's offices and senior care homes.</a:t>
            </a:r>
          </a:p>
          <a:p>
            <a:pPr marL="285750" indent="-285750">
              <a:lnSpc>
                <a:spcPts val="3200"/>
              </a:lnSpc>
              <a:buFont typeface="Arial" panose="020B0604020202020204" pitchFamily="34" charset="0"/>
              <a:buChar char="•"/>
            </a:pPr>
            <a:r>
              <a:rPr lang="en-US" sz="2200" b="1" dirty="0">
                <a:solidFill>
                  <a:schemeClr val="bg1"/>
                </a:solidFill>
                <a:latin typeface="Nexa Bold" panose="02000000000000000000" pitchFamily="50" charset="0"/>
              </a:rPr>
              <a:t>Entertainment venues, corporate offices, oil and gas drilling, hotel                       and leisure facilities.</a:t>
            </a:r>
          </a:p>
          <a:p>
            <a:pPr marL="285750" indent="-285750">
              <a:lnSpc>
                <a:spcPts val="3200"/>
              </a:lnSpc>
              <a:buFont typeface="Arial" panose="020B0604020202020204" pitchFamily="34" charset="0"/>
              <a:buChar char="•"/>
            </a:pPr>
            <a:r>
              <a:rPr lang="en-US" sz="2200" b="1" dirty="0">
                <a:solidFill>
                  <a:schemeClr val="bg1"/>
                </a:solidFill>
                <a:latin typeface="Nexa Bold" panose="02000000000000000000" pitchFamily="50" charset="0"/>
              </a:rPr>
              <a:t>Shelters, food production and processing facilities, places of worship,   churches and homes.</a:t>
            </a:r>
          </a:p>
        </p:txBody>
      </p:sp>
    </p:spTree>
    <p:extLst>
      <p:ext uri="{BB962C8B-B14F-4D97-AF65-F5344CB8AC3E}">
        <p14:creationId xmlns:p14="http://schemas.microsoft.com/office/powerpoint/2010/main" val="334668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464211-8C2C-AD98-2F93-A1C1B130ED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5" y="0"/>
            <a:ext cx="12184109" cy="6858000"/>
          </a:xfrm>
          <a:prstGeom prst="rect">
            <a:avLst/>
          </a:prstGeom>
        </p:spPr>
      </p:pic>
    </p:spTree>
    <p:extLst>
      <p:ext uri="{BB962C8B-B14F-4D97-AF65-F5344CB8AC3E}">
        <p14:creationId xmlns:p14="http://schemas.microsoft.com/office/powerpoint/2010/main" val="288655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65989-794A-2D5F-0642-525E188E17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8139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FDC53-974F-3B43-7D01-455E381BE1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5" y="0"/>
            <a:ext cx="12184109" cy="6858000"/>
          </a:xfrm>
          <a:prstGeom prst="rect">
            <a:avLst/>
          </a:prstGeom>
        </p:spPr>
      </p:pic>
    </p:spTree>
    <p:extLst>
      <p:ext uri="{BB962C8B-B14F-4D97-AF65-F5344CB8AC3E}">
        <p14:creationId xmlns:p14="http://schemas.microsoft.com/office/powerpoint/2010/main" val="245122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066FEF-E2DF-BF7F-39C9-46A868229D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80" y="0"/>
            <a:ext cx="12145639" cy="6858000"/>
          </a:xfrm>
          <a:prstGeom prst="rect">
            <a:avLst/>
          </a:prstGeom>
        </p:spPr>
      </p:pic>
      <p:sp>
        <p:nvSpPr>
          <p:cNvPr id="7" name="TextBox 6">
            <a:extLst>
              <a:ext uri="{FF2B5EF4-FFF2-40B4-BE49-F238E27FC236}">
                <a16:creationId xmlns:a16="http://schemas.microsoft.com/office/drawing/2014/main" id="{9A4E47DD-64E6-4D78-04E3-FFD9FB879B75}"/>
              </a:ext>
            </a:extLst>
          </p:cNvPr>
          <p:cNvSpPr txBox="1"/>
          <p:nvPr/>
        </p:nvSpPr>
        <p:spPr>
          <a:xfrm>
            <a:off x="763479" y="1473691"/>
            <a:ext cx="7590407" cy="3460563"/>
          </a:xfrm>
          <a:prstGeom prst="rect">
            <a:avLst/>
          </a:prstGeom>
          <a:noFill/>
        </p:spPr>
        <p:txBody>
          <a:bodyPr wrap="square" rtlCol="0">
            <a:spAutoFit/>
          </a:bodyPr>
          <a:lstStyle/>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People safely occupy shared indoor air spaces?</a:t>
            </a:r>
          </a:p>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Indoor air and surfaces be sanitized effectively       to ensure a healthy environment?</a:t>
            </a:r>
          </a:p>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We combat and eliminate the transmission and/or spreading of pathogens (viruses, bacteria, fungi, and molds).</a:t>
            </a:r>
          </a:p>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We be protected from future variations and mutations 24/7/365.</a:t>
            </a:r>
          </a:p>
        </p:txBody>
      </p:sp>
    </p:spTree>
    <p:extLst>
      <p:ext uri="{BB962C8B-B14F-4D97-AF65-F5344CB8AC3E}">
        <p14:creationId xmlns:p14="http://schemas.microsoft.com/office/powerpoint/2010/main" val="197857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AF525-A97F-D2D4-8767-AC842A3426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80" y="0"/>
            <a:ext cx="12145639" cy="6858000"/>
          </a:xfrm>
          <a:prstGeom prst="rect">
            <a:avLst/>
          </a:prstGeom>
        </p:spPr>
      </p:pic>
      <p:sp>
        <p:nvSpPr>
          <p:cNvPr id="6" name="TextBox 5">
            <a:extLst>
              <a:ext uri="{FF2B5EF4-FFF2-40B4-BE49-F238E27FC236}">
                <a16:creationId xmlns:a16="http://schemas.microsoft.com/office/drawing/2014/main" id="{106F631B-4CBB-69D2-4541-EFD5CF57387B}"/>
              </a:ext>
            </a:extLst>
          </p:cNvPr>
          <p:cNvSpPr txBox="1"/>
          <p:nvPr/>
        </p:nvSpPr>
        <p:spPr>
          <a:xfrm>
            <a:off x="763479" y="1473691"/>
            <a:ext cx="8806649" cy="3460563"/>
          </a:xfrm>
          <a:prstGeom prst="rect">
            <a:avLst/>
          </a:prstGeom>
          <a:noFill/>
        </p:spPr>
        <p:txBody>
          <a:bodyPr wrap="square" rtlCol="0">
            <a:spAutoFit/>
          </a:bodyPr>
          <a:lstStyle/>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CIMR®'s Air Infusion Technology is designed specifically to kill airborne and surface pathogens. </a:t>
            </a:r>
          </a:p>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CIMR® is an ultra-low level, safe and effective Hydrogen Peroxide-based air and surface disinfectant system that produces zero ozone.</a:t>
            </a:r>
          </a:p>
          <a:p>
            <a:pPr marL="342900" indent="-342900">
              <a:lnSpc>
                <a:spcPts val="3300"/>
              </a:lnSpc>
              <a:buFont typeface="Arial" panose="020B0604020202020204" pitchFamily="34" charset="0"/>
              <a:buChar char="•"/>
            </a:pPr>
            <a:r>
              <a:rPr lang="en-US" sz="2300" b="1" dirty="0">
                <a:solidFill>
                  <a:schemeClr val="bg1"/>
                </a:solidFill>
                <a:latin typeface="Nexa Bold" panose="02000000000000000000" pitchFamily="50" charset="0"/>
              </a:rPr>
              <a:t>Hydrogen Peroxide (water and oxygen) actively targets and deactivates both aerosolized and surface pathogens in enclosed spaces.</a:t>
            </a:r>
          </a:p>
        </p:txBody>
      </p:sp>
    </p:spTree>
    <p:extLst>
      <p:ext uri="{BB962C8B-B14F-4D97-AF65-F5344CB8AC3E}">
        <p14:creationId xmlns:p14="http://schemas.microsoft.com/office/powerpoint/2010/main" val="261627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B5FE8-133F-D69F-F795-760497FF88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30" y="0"/>
            <a:ext cx="12173140" cy="6858000"/>
          </a:xfrm>
          <a:prstGeom prst="rect">
            <a:avLst/>
          </a:prstGeom>
        </p:spPr>
      </p:pic>
      <p:sp>
        <p:nvSpPr>
          <p:cNvPr id="6" name="TextBox 5">
            <a:extLst>
              <a:ext uri="{FF2B5EF4-FFF2-40B4-BE49-F238E27FC236}">
                <a16:creationId xmlns:a16="http://schemas.microsoft.com/office/drawing/2014/main" id="{DCCFA9B2-6E3D-EF9C-9E45-E861C3E44AF5}"/>
              </a:ext>
            </a:extLst>
          </p:cNvPr>
          <p:cNvSpPr txBox="1"/>
          <p:nvPr/>
        </p:nvSpPr>
        <p:spPr>
          <a:xfrm>
            <a:off x="763479" y="1376033"/>
            <a:ext cx="10857391" cy="3421449"/>
          </a:xfrm>
          <a:prstGeom prst="rect">
            <a:avLst/>
          </a:prstGeom>
          <a:noFill/>
        </p:spPr>
        <p:txBody>
          <a:bodyPr wrap="square" rtlCol="0">
            <a:spAutoFit/>
          </a:bodyPr>
          <a:lstStyle/>
          <a:p>
            <a:pPr marL="342900" indent="-342900">
              <a:lnSpc>
                <a:spcPts val="4400"/>
              </a:lnSpc>
              <a:buFont typeface="Arial" panose="020B0604020202020204" pitchFamily="34" charset="0"/>
              <a:buChar char="•"/>
            </a:pPr>
            <a:r>
              <a:rPr lang="en-US" sz="2200" b="1" dirty="0">
                <a:solidFill>
                  <a:schemeClr val="bg1"/>
                </a:solidFill>
                <a:latin typeface="Nexa Bold" panose="02000000000000000000" pitchFamily="50" charset="0"/>
              </a:rPr>
              <a:t>CIMR® produces 0.02 ppm (parts per million) of Hydrogen Peroxide at 1/50th of OSHA (Occupational Safety and Health and Administration) limits.</a:t>
            </a:r>
          </a:p>
          <a:p>
            <a:pPr marL="342900" indent="-342900">
              <a:lnSpc>
                <a:spcPts val="4400"/>
              </a:lnSpc>
              <a:buFont typeface="Arial" panose="020B0604020202020204" pitchFamily="34" charset="0"/>
              <a:buChar char="•"/>
            </a:pPr>
            <a:r>
              <a:rPr lang="en-US" sz="2200" b="1" dirty="0">
                <a:solidFill>
                  <a:schemeClr val="bg1"/>
                </a:solidFill>
                <a:latin typeface="Nexa Bold" panose="02000000000000000000" pitchFamily="50" charset="0"/>
              </a:rPr>
              <a:t>CIMR® continuously purifies the air much faster than other air filtration</a:t>
            </a:r>
          </a:p>
          <a:p>
            <a:pPr>
              <a:lnSpc>
                <a:spcPts val="4400"/>
              </a:lnSpc>
            </a:pPr>
            <a:r>
              <a:rPr lang="en-US" sz="2200" b="1" dirty="0">
                <a:solidFill>
                  <a:schemeClr val="bg1"/>
                </a:solidFill>
                <a:latin typeface="Nexa Bold" panose="02000000000000000000" pitchFamily="50" charset="0"/>
              </a:rPr>
              <a:t>      systems and chemicals.</a:t>
            </a:r>
          </a:p>
          <a:p>
            <a:pPr marL="342900" indent="-342900">
              <a:lnSpc>
                <a:spcPts val="4400"/>
              </a:lnSpc>
              <a:buFont typeface="Arial" panose="020B0604020202020204" pitchFamily="34" charset="0"/>
              <a:buChar char="•"/>
            </a:pPr>
            <a:r>
              <a:rPr lang="en-US" sz="2200" b="1" dirty="0">
                <a:solidFill>
                  <a:schemeClr val="bg1"/>
                </a:solidFill>
                <a:latin typeface="Nexa Bold" panose="02000000000000000000" pitchFamily="50" charset="0"/>
              </a:rPr>
              <a:t>CIMR® is military-grade technology and scientifically proven through numerous independent tests.</a:t>
            </a:r>
          </a:p>
        </p:txBody>
      </p:sp>
    </p:spTree>
    <p:extLst>
      <p:ext uri="{BB962C8B-B14F-4D97-AF65-F5344CB8AC3E}">
        <p14:creationId xmlns:p14="http://schemas.microsoft.com/office/powerpoint/2010/main" val="246032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A4612-8278-7983-7273-C9E68B62E5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6" y="0"/>
            <a:ext cx="12185807" cy="6858000"/>
          </a:xfrm>
          <a:prstGeom prst="rect">
            <a:avLst/>
          </a:prstGeom>
        </p:spPr>
      </p:pic>
      <p:sp>
        <p:nvSpPr>
          <p:cNvPr id="6" name="TextBox 5">
            <a:extLst>
              <a:ext uri="{FF2B5EF4-FFF2-40B4-BE49-F238E27FC236}">
                <a16:creationId xmlns:a16="http://schemas.microsoft.com/office/drawing/2014/main" id="{7775C124-2311-BD68-6D70-F313B17A5D46}"/>
              </a:ext>
            </a:extLst>
          </p:cNvPr>
          <p:cNvSpPr txBox="1"/>
          <p:nvPr/>
        </p:nvSpPr>
        <p:spPr>
          <a:xfrm>
            <a:off x="763479" y="1384911"/>
            <a:ext cx="9454719" cy="1168269"/>
          </a:xfrm>
          <a:prstGeom prst="rect">
            <a:avLst/>
          </a:prstGeom>
          <a:noFill/>
        </p:spPr>
        <p:txBody>
          <a:bodyPr wrap="square" rtlCol="0">
            <a:spAutoFit/>
          </a:bodyPr>
          <a:lstStyle/>
          <a:p>
            <a:pPr marL="342900" indent="-342900">
              <a:lnSpc>
                <a:spcPts val="4400"/>
              </a:lnSpc>
              <a:buFont typeface="Arial" panose="020B0604020202020204" pitchFamily="34" charset="0"/>
              <a:buChar char="•"/>
            </a:pPr>
            <a:r>
              <a:rPr lang="en-US" sz="2300" b="1" dirty="0">
                <a:solidFill>
                  <a:schemeClr val="bg1"/>
                </a:solidFill>
                <a:latin typeface="Nexa Bold" panose="02000000000000000000" pitchFamily="50" charset="0"/>
              </a:rPr>
              <a:t>CIMR® eliminates up to 99.999% pathogens. </a:t>
            </a:r>
          </a:p>
          <a:p>
            <a:pPr marL="342900" indent="-342900">
              <a:lnSpc>
                <a:spcPts val="4400"/>
              </a:lnSpc>
              <a:buFont typeface="Arial" panose="020B0604020202020204" pitchFamily="34" charset="0"/>
              <a:buChar char="•"/>
            </a:pPr>
            <a:r>
              <a:rPr lang="en-US" sz="2300" b="1" dirty="0">
                <a:solidFill>
                  <a:schemeClr val="bg1"/>
                </a:solidFill>
                <a:latin typeface="Nexa Bold" panose="02000000000000000000" pitchFamily="50" charset="0"/>
              </a:rPr>
              <a:t>Similar levels of Hydrogen Peroxide are present in the outside air.</a:t>
            </a:r>
          </a:p>
        </p:txBody>
      </p:sp>
    </p:spTree>
    <p:extLst>
      <p:ext uri="{BB962C8B-B14F-4D97-AF65-F5344CB8AC3E}">
        <p14:creationId xmlns:p14="http://schemas.microsoft.com/office/powerpoint/2010/main" val="178619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B3DE3-EF71-C193-11A1-AD2970F445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98" y="0"/>
            <a:ext cx="12154603" cy="6858000"/>
          </a:xfrm>
          <a:prstGeom prst="rect">
            <a:avLst/>
          </a:prstGeom>
        </p:spPr>
      </p:pic>
      <p:sp>
        <p:nvSpPr>
          <p:cNvPr id="6" name="TextBox 5">
            <a:extLst>
              <a:ext uri="{FF2B5EF4-FFF2-40B4-BE49-F238E27FC236}">
                <a16:creationId xmlns:a16="http://schemas.microsoft.com/office/drawing/2014/main" id="{ADAD890A-E7A5-D47B-312B-2F00D6A3A633}"/>
              </a:ext>
            </a:extLst>
          </p:cNvPr>
          <p:cNvSpPr txBox="1"/>
          <p:nvPr/>
        </p:nvSpPr>
        <p:spPr>
          <a:xfrm>
            <a:off x="763479" y="1473691"/>
            <a:ext cx="10111667" cy="3383619"/>
          </a:xfrm>
          <a:prstGeom prst="rect">
            <a:avLst/>
          </a:prstGeom>
          <a:noFill/>
        </p:spPr>
        <p:txBody>
          <a:bodyPr wrap="square" rtlCol="0">
            <a:spAutoFit/>
          </a:bodyPr>
          <a:lstStyle/>
          <a:p>
            <a:pPr marL="342900" indent="-342900">
              <a:lnSpc>
                <a:spcPts val="3700"/>
              </a:lnSpc>
              <a:buFont typeface="Arial" panose="020B0604020202020204" pitchFamily="34" charset="0"/>
              <a:buChar char="•"/>
            </a:pPr>
            <a:r>
              <a:rPr lang="en-US" sz="2300" b="1" dirty="0">
                <a:solidFill>
                  <a:schemeClr val="bg1"/>
                </a:solidFill>
                <a:latin typeface="Nexa Bold" panose="02000000000000000000" pitchFamily="50" charset="0"/>
              </a:rPr>
              <a:t>CIMR® was developed in 2004 by Alton Holt while working with      the US Army Corps of Engineers, US Army and US Navy. </a:t>
            </a:r>
          </a:p>
          <a:p>
            <a:pPr marL="342900" indent="-342900">
              <a:lnSpc>
                <a:spcPts val="3700"/>
              </a:lnSpc>
              <a:buFont typeface="Arial" panose="020B0604020202020204" pitchFamily="34" charset="0"/>
              <a:buChar char="•"/>
            </a:pPr>
            <a:r>
              <a:rPr lang="en-US" sz="2300" b="1" dirty="0">
                <a:solidFill>
                  <a:schemeClr val="bg1"/>
                </a:solidFill>
                <a:latin typeface="Nexa Bold" panose="02000000000000000000" pitchFamily="50" charset="0"/>
              </a:rPr>
              <a:t>CIMR®-TECH, a division of HI-TECH, is the only designer, developer, </a:t>
            </a:r>
          </a:p>
          <a:p>
            <a:pPr>
              <a:lnSpc>
                <a:spcPts val="3700"/>
              </a:lnSpc>
            </a:pPr>
            <a:r>
              <a:rPr lang="en-US" sz="2300" b="1" dirty="0">
                <a:solidFill>
                  <a:schemeClr val="bg1"/>
                </a:solidFill>
                <a:latin typeface="Nexa Bold" panose="02000000000000000000" pitchFamily="50" charset="0"/>
              </a:rPr>
              <a:t>      and supplier of CIMR® Technology, equipment and programs. </a:t>
            </a:r>
          </a:p>
          <a:p>
            <a:pPr marL="342900" indent="-342900">
              <a:lnSpc>
                <a:spcPts val="3700"/>
              </a:lnSpc>
              <a:buFont typeface="Arial" panose="020B0604020202020204" pitchFamily="34" charset="0"/>
              <a:buChar char="•"/>
            </a:pPr>
            <a:r>
              <a:rPr lang="en-US" sz="2300" b="1" dirty="0">
                <a:solidFill>
                  <a:schemeClr val="bg1"/>
                </a:solidFill>
                <a:latin typeface="Nexa Bold" panose="02000000000000000000" pitchFamily="50" charset="0"/>
              </a:rPr>
              <a:t>HI-TECH provides customized engineering design systems and services based on decades of experience, independent testing          and scientific reviews.</a:t>
            </a:r>
          </a:p>
        </p:txBody>
      </p:sp>
    </p:spTree>
    <p:extLst>
      <p:ext uri="{BB962C8B-B14F-4D97-AF65-F5344CB8AC3E}">
        <p14:creationId xmlns:p14="http://schemas.microsoft.com/office/powerpoint/2010/main" val="219217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28CB15-C9CE-9DC5-EF5C-04BFC59ED1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98" y="0"/>
            <a:ext cx="12154603" cy="6858000"/>
          </a:xfrm>
          <a:prstGeom prst="rect">
            <a:avLst/>
          </a:prstGeom>
        </p:spPr>
      </p:pic>
      <p:sp>
        <p:nvSpPr>
          <p:cNvPr id="6" name="TextBox 5">
            <a:extLst>
              <a:ext uri="{FF2B5EF4-FFF2-40B4-BE49-F238E27FC236}">
                <a16:creationId xmlns:a16="http://schemas.microsoft.com/office/drawing/2014/main" id="{858CC2A3-7BE3-EDF0-C843-DCEA265B037E}"/>
              </a:ext>
            </a:extLst>
          </p:cNvPr>
          <p:cNvSpPr txBox="1"/>
          <p:nvPr/>
        </p:nvSpPr>
        <p:spPr>
          <a:xfrm>
            <a:off x="763479" y="1473691"/>
            <a:ext cx="10111667" cy="2909130"/>
          </a:xfrm>
          <a:prstGeom prst="rect">
            <a:avLst/>
          </a:prstGeom>
          <a:noFill/>
        </p:spPr>
        <p:txBody>
          <a:bodyPr wrap="square" rtlCol="0">
            <a:spAutoFit/>
          </a:bodyPr>
          <a:lstStyle/>
          <a:p>
            <a:pPr marL="342900" indent="-342900">
              <a:lnSpc>
                <a:spcPts val="3700"/>
              </a:lnSpc>
              <a:buFont typeface="Arial" panose="020B0604020202020204" pitchFamily="34" charset="0"/>
              <a:buChar char="•"/>
            </a:pPr>
            <a:r>
              <a:rPr lang="en-US" sz="2300" b="1" dirty="0">
                <a:solidFill>
                  <a:schemeClr val="bg1"/>
                </a:solidFill>
                <a:latin typeface="Nexa Bold" panose="02000000000000000000" pitchFamily="50" charset="0"/>
              </a:rPr>
              <a:t>Hundreds of military facilities have been and are using CIMR®         with thousands of units installed worldwide.</a:t>
            </a:r>
          </a:p>
          <a:p>
            <a:pPr marL="342900" indent="-342900">
              <a:lnSpc>
                <a:spcPts val="3700"/>
              </a:lnSpc>
              <a:buFont typeface="Arial" panose="020B0604020202020204" pitchFamily="34" charset="0"/>
              <a:buChar char="•"/>
            </a:pPr>
            <a:r>
              <a:rPr lang="en-US" sz="2300" b="1" dirty="0">
                <a:solidFill>
                  <a:schemeClr val="bg1"/>
                </a:solidFill>
                <a:latin typeface="Nexa Bold" panose="02000000000000000000" pitchFamily="50" charset="0"/>
              </a:rPr>
              <a:t>CIMR® was tested, in accordance with national and international  standards as required by regulatory authorities.</a:t>
            </a:r>
          </a:p>
          <a:p>
            <a:pPr marL="342900" indent="-342900">
              <a:lnSpc>
                <a:spcPts val="3700"/>
              </a:lnSpc>
              <a:buFont typeface="Arial" panose="020B0604020202020204" pitchFamily="34" charset="0"/>
              <a:buChar char="•"/>
            </a:pPr>
            <a:r>
              <a:rPr lang="en-US" sz="2300" b="1" dirty="0">
                <a:solidFill>
                  <a:schemeClr val="bg1"/>
                </a:solidFill>
                <a:latin typeface="Nexa Bold" panose="02000000000000000000" pitchFamily="50" charset="0"/>
              </a:rPr>
              <a:t>CIMR® is registered, and verified by accredited, and independent </a:t>
            </a:r>
          </a:p>
          <a:p>
            <a:pPr>
              <a:lnSpc>
                <a:spcPts val="3700"/>
              </a:lnSpc>
            </a:pPr>
            <a:r>
              <a:rPr lang="en-US" sz="2300" b="1" dirty="0">
                <a:solidFill>
                  <a:schemeClr val="bg1"/>
                </a:solidFill>
                <a:latin typeface="Nexa Bold" panose="02000000000000000000" pitchFamily="50" charset="0"/>
              </a:rPr>
              <a:t>      authorities, and scientific labs.</a:t>
            </a:r>
          </a:p>
        </p:txBody>
      </p:sp>
    </p:spTree>
    <p:extLst>
      <p:ext uri="{BB962C8B-B14F-4D97-AF65-F5344CB8AC3E}">
        <p14:creationId xmlns:p14="http://schemas.microsoft.com/office/powerpoint/2010/main" val="110704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A6D04-5836-D0C6-55C6-50DCEC32D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58" y="0"/>
            <a:ext cx="12158283" cy="6858000"/>
          </a:xfrm>
          <a:prstGeom prst="rect">
            <a:avLst/>
          </a:prstGeom>
        </p:spPr>
      </p:pic>
      <p:sp>
        <p:nvSpPr>
          <p:cNvPr id="6" name="TextBox 5">
            <a:extLst>
              <a:ext uri="{FF2B5EF4-FFF2-40B4-BE49-F238E27FC236}">
                <a16:creationId xmlns:a16="http://schemas.microsoft.com/office/drawing/2014/main" id="{A24E4028-5818-B890-D411-6A271103C91F}"/>
              </a:ext>
            </a:extLst>
          </p:cNvPr>
          <p:cNvSpPr txBox="1"/>
          <p:nvPr/>
        </p:nvSpPr>
        <p:spPr>
          <a:xfrm>
            <a:off x="763479" y="1473691"/>
            <a:ext cx="10111667" cy="2861040"/>
          </a:xfrm>
          <a:prstGeom prst="rect">
            <a:avLst/>
          </a:prstGeom>
          <a:noFill/>
        </p:spPr>
        <p:txBody>
          <a:bodyPr wrap="square" rtlCol="0">
            <a:spAutoFit/>
          </a:bodyPr>
          <a:lstStyle/>
          <a:p>
            <a:pPr marL="342900" indent="-342900">
              <a:lnSpc>
                <a:spcPts val="4400"/>
              </a:lnSpc>
              <a:buFont typeface="Arial" panose="020B0604020202020204" pitchFamily="34" charset="0"/>
              <a:buChar char="•"/>
            </a:pPr>
            <a:r>
              <a:rPr lang="en-US" sz="2300" b="1" dirty="0">
                <a:solidFill>
                  <a:schemeClr val="bg1"/>
                </a:solidFill>
                <a:latin typeface="Nexa Bold" panose="02000000000000000000" pitchFamily="50" charset="0"/>
              </a:rPr>
              <a:t>CIMR® is safe and has no adverse effects on humans, animals, metal, wood, fabric, and electronic equipment. </a:t>
            </a:r>
          </a:p>
          <a:p>
            <a:pPr marL="342900" indent="-342900">
              <a:lnSpc>
                <a:spcPts val="4400"/>
              </a:lnSpc>
              <a:buFont typeface="Arial" panose="020B0604020202020204" pitchFamily="34" charset="0"/>
              <a:buChar char="•"/>
            </a:pPr>
            <a:r>
              <a:rPr lang="en-US" sz="2300" b="1" dirty="0">
                <a:solidFill>
                  <a:schemeClr val="bg1"/>
                </a:solidFill>
                <a:latin typeface="Nexa Bold" panose="02000000000000000000" pitchFamily="50" charset="0"/>
              </a:rPr>
              <a:t>CIMR® is FDA (Food Drug Administration) compliant.</a:t>
            </a:r>
          </a:p>
          <a:p>
            <a:pPr marL="342900" indent="-342900">
              <a:lnSpc>
                <a:spcPts val="4400"/>
              </a:lnSpc>
              <a:buFont typeface="Arial" panose="020B0604020202020204" pitchFamily="34" charset="0"/>
              <a:buChar char="•"/>
            </a:pPr>
            <a:r>
              <a:rPr lang="en-US" sz="2300" b="1" dirty="0">
                <a:solidFill>
                  <a:schemeClr val="bg1"/>
                </a:solidFill>
                <a:latin typeface="Nexa Bold" panose="02000000000000000000" pitchFamily="50" charset="0"/>
              </a:rPr>
              <a:t>CIMR® carries the CARB (California Air Resources Board) certifying </a:t>
            </a:r>
          </a:p>
          <a:p>
            <a:pPr>
              <a:lnSpc>
                <a:spcPts val="4400"/>
              </a:lnSpc>
            </a:pPr>
            <a:r>
              <a:rPr lang="en-US" sz="2300" b="1" dirty="0">
                <a:solidFill>
                  <a:schemeClr val="bg1"/>
                </a:solidFill>
                <a:latin typeface="Nexa Bold" panose="02000000000000000000" pitchFamily="50" charset="0"/>
              </a:rPr>
              <a:t>      ZERO ozone emissions.</a:t>
            </a:r>
          </a:p>
        </p:txBody>
      </p:sp>
    </p:spTree>
    <p:extLst>
      <p:ext uri="{BB962C8B-B14F-4D97-AF65-F5344CB8AC3E}">
        <p14:creationId xmlns:p14="http://schemas.microsoft.com/office/powerpoint/2010/main" val="39252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534</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Nexa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Dawid J. Pieterse, ThD</dc:creator>
  <cp:lastModifiedBy>Alton Holt</cp:lastModifiedBy>
  <cp:revision>12</cp:revision>
  <dcterms:created xsi:type="dcterms:W3CDTF">2022-06-29T17:23:33Z</dcterms:created>
  <dcterms:modified xsi:type="dcterms:W3CDTF">2022-07-14T02:22:35Z</dcterms:modified>
</cp:coreProperties>
</file>